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70" r:id="rId6"/>
    <p:sldId id="264" r:id="rId7"/>
    <p:sldId id="261" r:id="rId8"/>
    <p:sldId id="262" r:id="rId9"/>
    <p:sldId id="263" r:id="rId10"/>
    <p:sldId id="265" r:id="rId11"/>
    <p:sldId id="266" r:id="rId12"/>
    <p:sldId id="275" r:id="rId13"/>
    <p:sldId id="276" r:id="rId14"/>
    <p:sldId id="277" r:id="rId15"/>
    <p:sldId id="267" r:id="rId16"/>
    <p:sldId id="272" r:id="rId17"/>
    <p:sldId id="273" r:id="rId18"/>
    <p:sldId id="271" r:id="rId19"/>
    <p:sldId id="274" r:id="rId20"/>
    <p:sldId id="279"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86" d="100"/>
          <a:sy n="86" d="100"/>
        </p:scale>
        <p:origin x="5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4544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1D2D-E202-4136-A272-D0FADA31C3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C883CE-1562-41FC-99D6-35BA18507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5A3DC8-7F69-4261-9EAE-35BCD1A32847}"/>
              </a:ext>
            </a:extLst>
          </p:cNvPr>
          <p:cNvSpPr>
            <a:spLocks noGrp="1"/>
          </p:cNvSpPr>
          <p:nvPr>
            <p:ph type="dt" sz="half" idx="10"/>
          </p:nvPr>
        </p:nvSpPr>
        <p:spPr/>
        <p:txBody>
          <a:bodyPr/>
          <a:lstStyle/>
          <a:p>
            <a:fld id="{B844AEAC-5315-4F51-8B8C-390BD48EC3F7}" type="datetimeFigureOut">
              <a:rPr lang="en-US" smtClean="0"/>
              <a:t>2/6/2021</a:t>
            </a:fld>
            <a:endParaRPr lang="en-US"/>
          </a:p>
        </p:txBody>
      </p:sp>
      <p:sp>
        <p:nvSpPr>
          <p:cNvPr id="5" name="Footer Placeholder 4">
            <a:extLst>
              <a:ext uri="{FF2B5EF4-FFF2-40B4-BE49-F238E27FC236}">
                <a16:creationId xmlns:a16="http://schemas.microsoft.com/office/drawing/2014/main" id="{98B53C5B-BA2C-4BA4-A9D7-A63EBC0E8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E90C4-B19E-4CE6-9018-1C2BF5F7E1ED}"/>
              </a:ext>
            </a:extLst>
          </p:cNvPr>
          <p:cNvSpPr>
            <a:spLocks noGrp="1"/>
          </p:cNvSpPr>
          <p:nvPr>
            <p:ph type="sldNum" sz="quarter" idx="12"/>
          </p:nvPr>
        </p:nvSpPr>
        <p:spPr/>
        <p:txBody>
          <a:bodyPr/>
          <a:lstStyle/>
          <a:p>
            <a:fld id="{0760EA8F-21FB-4CDA-AF0D-9B71EE6ACF0D}" type="slidenum">
              <a:rPr lang="en-US" smtClean="0"/>
              <a:t>‹#›</a:t>
            </a:fld>
            <a:endParaRPr lang="en-US"/>
          </a:p>
        </p:txBody>
      </p:sp>
    </p:spTree>
    <p:extLst>
      <p:ext uri="{BB962C8B-B14F-4D97-AF65-F5344CB8AC3E}">
        <p14:creationId xmlns:p14="http://schemas.microsoft.com/office/powerpoint/2010/main" val="147361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240800" y="1252933"/>
            <a:ext cx="9710400" cy="4352000"/>
          </a:xfrm>
          <a:prstGeom prst="rect">
            <a:avLst/>
          </a:prstGeom>
        </p:spPr>
        <p:txBody>
          <a:bodyPr spcFirstLastPara="1" wrap="square" lIns="0" tIns="0" rIns="0" bIns="0" anchor="ctr" anchorCtr="0">
            <a:noAutofit/>
          </a:bodyPr>
          <a:lstStyle>
            <a:lvl1pPr marL="609585" lvl="0" indent="-575719" rtl="0">
              <a:spcBef>
                <a:spcPts val="800"/>
              </a:spcBef>
              <a:spcAft>
                <a:spcPts val="0"/>
              </a:spcAft>
              <a:buSzPts val="3200"/>
              <a:buChar char="▪"/>
              <a:defRPr sz="4267"/>
            </a:lvl1pPr>
            <a:lvl2pPr marL="1219170" lvl="1" indent="-575719" rtl="0">
              <a:spcBef>
                <a:spcPts val="0"/>
              </a:spcBef>
              <a:spcAft>
                <a:spcPts val="0"/>
              </a:spcAft>
              <a:buSzPts val="3200"/>
              <a:buChar char="▫"/>
              <a:defRPr sz="4267"/>
            </a:lvl2pPr>
            <a:lvl3pPr marL="1828754" lvl="2" indent="-575719" rtl="0">
              <a:spcBef>
                <a:spcPts val="0"/>
              </a:spcBef>
              <a:spcAft>
                <a:spcPts val="0"/>
              </a:spcAft>
              <a:buSzPts val="3200"/>
              <a:buChar char="▫"/>
              <a:defRPr sz="4267"/>
            </a:lvl3pPr>
            <a:lvl4pPr marL="2438339" lvl="3" indent="-575719" rtl="0">
              <a:spcBef>
                <a:spcPts val="0"/>
              </a:spcBef>
              <a:spcAft>
                <a:spcPts val="0"/>
              </a:spcAft>
              <a:buSzPts val="3200"/>
              <a:buChar char="▫"/>
              <a:defRPr sz="4267"/>
            </a:lvl4pPr>
            <a:lvl5pPr marL="3047924" lvl="4" indent="-575719" rtl="0">
              <a:spcBef>
                <a:spcPts val="0"/>
              </a:spcBef>
              <a:spcAft>
                <a:spcPts val="0"/>
              </a:spcAft>
              <a:buSzPts val="3200"/>
              <a:buChar char="▫"/>
              <a:defRPr sz="4267"/>
            </a:lvl5pPr>
            <a:lvl6pPr marL="3657509" lvl="5" indent="-575719" rtl="0">
              <a:spcBef>
                <a:spcPts val="0"/>
              </a:spcBef>
              <a:spcAft>
                <a:spcPts val="0"/>
              </a:spcAft>
              <a:buSzPts val="3200"/>
              <a:buChar char="▫"/>
              <a:defRPr sz="4267"/>
            </a:lvl6pPr>
            <a:lvl7pPr marL="4267093" lvl="6" indent="-575719" rtl="0">
              <a:spcBef>
                <a:spcPts val="0"/>
              </a:spcBef>
              <a:spcAft>
                <a:spcPts val="0"/>
              </a:spcAft>
              <a:buSzPts val="3200"/>
              <a:buChar char="▫"/>
              <a:defRPr sz="4267"/>
            </a:lvl7pPr>
            <a:lvl8pPr marL="4876678" lvl="7" indent="-575719" rtl="0">
              <a:spcBef>
                <a:spcPts val="0"/>
              </a:spcBef>
              <a:spcAft>
                <a:spcPts val="0"/>
              </a:spcAft>
              <a:buSzPts val="3200"/>
              <a:buChar char="▫"/>
              <a:defRPr sz="4267"/>
            </a:lvl8pPr>
            <a:lvl9pPr marL="5486263" lvl="8" indent="-575719" rtl="0">
              <a:spcBef>
                <a:spcPts val="0"/>
              </a:spcBef>
              <a:spcAft>
                <a:spcPts val="0"/>
              </a:spcAft>
              <a:buSzPts val="3200"/>
              <a:buChar char="▫"/>
              <a:defRPr sz="4267"/>
            </a:lvl9pPr>
          </a:lstStyle>
          <a:p>
            <a:pPr lvl="0"/>
            <a:r>
              <a:rPr lang="en-US"/>
              <a:t>Click to edit Master text styles</a:t>
            </a:r>
          </a:p>
        </p:txBody>
      </p:sp>
      <p:sp>
        <p:nvSpPr>
          <p:cNvPr id="19" name="Google Shape;19;p4"/>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
        <p:nvSpPr>
          <p:cNvPr id="20" name="Google Shape;20;p4"/>
          <p:cNvSpPr/>
          <p:nvPr/>
        </p:nvSpPr>
        <p:spPr>
          <a:xfrm>
            <a:off x="620400" y="620534"/>
            <a:ext cx="620400" cy="488749"/>
          </a:xfrm>
          <a:prstGeom prst="rect">
            <a:avLst/>
          </a:prstGeom>
        </p:spPr>
        <p:txBody>
          <a:bodyPr>
            <a:prstTxWarp prst="textPlain">
              <a:avLst/>
            </a:prstTxWarp>
          </a:bodyPr>
          <a:lstStyle/>
          <a:p>
            <a:pPr lvl="0" algn="ctr"/>
            <a:r>
              <a:rPr sz="2400" b="1" i="0">
                <a:ln>
                  <a:noFill/>
                </a:ln>
                <a:solidFill>
                  <a:schemeClr val="lt1"/>
                </a:solidFill>
                <a:latin typeface="Arial"/>
              </a:rPr>
              <a:t>“</a:t>
            </a:r>
          </a:p>
        </p:txBody>
      </p:sp>
    </p:spTree>
    <p:extLst>
      <p:ext uri="{BB962C8B-B14F-4D97-AF65-F5344CB8AC3E}">
        <p14:creationId xmlns:p14="http://schemas.microsoft.com/office/powerpoint/2010/main" val="63916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3" name="Google Shape;23;p5"/>
          <p:cNvSpPr txBox="1">
            <a:spLocks noGrp="1"/>
          </p:cNvSpPr>
          <p:nvPr>
            <p:ph type="body" idx="1"/>
          </p:nvPr>
        </p:nvSpPr>
        <p:spPr>
          <a:xfrm>
            <a:off x="1240800" y="1887579"/>
            <a:ext cx="9710400" cy="37176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4" name="Google Shape;24;p5"/>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178221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7" name="Google Shape;27;p6"/>
          <p:cNvSpPr txBox="1">
            <a:spLocks noGrp="1"/>
          </p:cNvSpPr>
          <p:nvPr>
            <p:ph type="body" idx="1"/>
          </p:nvPr>
        </p:nvSpPr>
        <p:spPr>
          <a:xfrm>
            <a:off x="1240767"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8" name="Google Shape;28;p6"/>
          <p:cNvSpPr txBox="1">
            <a:spLocks noGrp="1"/>
          </p:cNvSpPr>
          <p:nvPr>
            <p:ph type="body" idx="2"/>
          </p:nvPr>
        </p:nvSpPr>
        <p:spPr>
          <a:xfrm>
            <a:off x="6414200" y="1887567"/>
            <a:ext cx="4536800" cy="3717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9" name="Google Shape;29;p6"/>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39392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2" name="Google Shape;32;p7"/>
          <p:cNvSpPr txBox="1">
            <a:spLocks noGrp="1"/>
          </p:cNvSpPr>
          <p:nvPr>
            <p:ph type="body" idx="1"/>
          </p:nvPr>
        </p:nvSpPr>
        <p:spPr>
          <a:xfrm>
            <a:off x="1219416"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3" name="Google Shape;33;p7"/>
          <p:cNvSpPr txBox="1">
            <a:spLocks noGrp="1"/>
          </p:cNvSpPr>
          <p:nvPr>
            <p:ph type="body" idx="2"/>
          </p:nvPr>
        </p:nvSpPr>
        <p:spPr>
          <a:xfrm>
            <a:off x="4562153"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4" name="Google Shape;34;p7"/>
          <p:cNvSpPr txBox="1">
            <a:spLocks noGrp="1"/>
          </p:cNvSpPr>
          <p:nvPr>
            <p:ph type="body" idx="3"/>
          </p:nvPr>
        </p:nvSpPr>
        <p:spPr>
          <a:xfrm>
            <a:off x="7904891" y="1887567"/>
            <a:ext cx="3024800" cy="3717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5" name="Google Shape;35;p7"/>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82514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240800" y="1181356"/>
            <a:ext cx="9710400" cy="4856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38" name="Google Shape;38;p8"/>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190560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body" idx="1"/>
          </p:nvPr>
        </p:nvSpPr>
        <p:spPr>
          <a:xfrm>
            <a:off x="1240800" y="5247400"/>
            <a:ext cx="9710400" cy="357600"/>
          </a:xfrm>
          <a:prstGeom prst="rect">
            <a:avLst/>
          </a:prstGeom>
        </p:spPr>
        <p:txBody>
          <a:bodyPr spcFirstLastPara="1" wrap="square" lIns="0" tIns="0" rIns="0" bIns="0" anchor="t" anchorCtr="0">
            <a:noAutofit/>
          </a:bodyPr>
          <a:lstStyle>
            <a:lvl1pPr marL="609585" lvl="0" indent="-304792" rtl="0">
              <a:spcBef>
                <a:spcPts val="480"/>
              </a:spcBef>
              <a:spcAft>
                <a:spcPts val="0"/>
              </a:spcAft>
              <a:buSzPts val="1800"/>
              <a:buNone/>
              <a:defRPr sz="2400"/>
            </a:lvl1pPr>
          </a:lstStyle>
          <a:p>
            <a:pPr lvl="0"/>
            <a:r>
              <a:rPr lang="en-US"/>
              <a:t>Click to edit Master text styles</a:t>
            </a:r>
          </a:p>
        </p:txBody>
      </p:sp>
      <p:sp>
        <p:nvSpPr>
          <p:cNvPr id="41" name="Google Shape;41;p9"/>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3214056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4218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dk1"/>
        </a:solidFill>
        <a:effectLst/>
      </p:bgPr>
    </p:bg>
    <p:spTree>
      <p:nvGrpSpPr>
        <p:cNvPr id="1" name="Shape 44"/>
        <p:cNvGrpSpPr/>
        <p:nvPr/>
      </p:nvGrpSpPr>
      <p:grpSpPr>
        <a:xfrm>
          <a:off x="0" y="0"/>
          <a:ext cx="0" cy="0"/>
          <a:chOff x="0" y="0"/>
          <a:chExt cx="0" cy="0"/>
        </a:xfrm>
      </p:grpSpPr>
      <p:sp>
        <p:nvSpPr>
          <p:cNvPr id="45" name="Google Shape;45;p11"/>
          <p:cNvSpPr/>
          <p:nvPr/>
        </p:nvSpPr>
        <p:spPr>
          <a:xfrm>
            <a:off x="0" y="0"/>
            <a:ext cx="12192000" cy="6858000"/>
          </a:xfrm>
          <a:prstGeom prst="rect">
            <a:avLst/>
          </a:prstGeom>
          <a:gradFill>
            <a:gsLst>
              <a:gs pos="0">
                <a:schemeClr val="accent3"/>
              </a:gs>
              <a:gs pos="6000">
                <a:schemeClr val="accent2"/>
              </a:gs>
              <a:gs pos="12000">
                <a:schemeClr val="accent1"/>
              </a:gs>
              <a:gs pos="28000">
                <a:srgbClr val="E9204E">
                  <a:alpha val="0"/>
                </a:srgbClr>
              </a:gs>
              <a:gs pos="71000">
                <a:srgbClr val="412D8C">
                  <a:alpha val="0"/>
                </a:srgbClr>
              </a:gs>
              <a:gs pos="88000">
                <a:schemeClr val="accent6"/>
              </a:gs>
              <a:gs pos="94000">
                <a:schemeClr val="accent5"/>
              </a:gs>
              <a:gs pos="100000">
                <a:schemeClr val="accent4"/>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11"/>
          <p:cNvSpPr txBox="1">
            <a:spLocks noGrp="1"/>
          </p:cNvSpPr>
          <p:nvPr>
            <p:ph type="sldNum" idx="12"/>
          </p:nvPr>
        </p:nvSpPr>
        <p:spPr>
          <a:xfrm>
            <a:off x="10951201" y="5664781"/>
            <a:ext cx="620400" cy="6324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760EA8F-21FB-4CDA-AF0D-9B71EE6ACF0D}" type="slidenum">
              <a:rPr lang="en-US" smtClean="0"/>
              <a:t>‹#›</a:t>
            </a:fld>
            <a:endParaRPr lang="en-US"/>
          </a:p>
        </p:txBody>
      </p:sp>
    </p:spTree>
    <p:extLst>
      <p:ext uri="{BB962C8B-B14F-4D97-AF65-F5344CB8AC3E}">
        <p14:creationId xmlns:p14="http://schemas.microsoft.com/office/powerpoint/2010/main" val="268147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8000">
              <a:schemeClr val="accent3"/>
            </a:gs>
            <a:gs pos="41000">
              <a:schemeClr val="accent2"/>
            </a:gs>
            <a:gs pos="61000">
              <a:schemeClr val="accent1"/>
            </a:gs>
            <a:gs pos="82000">
              <a:schemeClr val="accent6"/>
            </a:gs>
            <a:gs pos="100000">
              <a:schemeClr val="accent5"/>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0800" y="1181356"/>
            <a:ext cx="9710400" cy="4856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1pPr>
            <a:lvl2pPr lvl="1"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2pPr>
            <a:lvl3pPr lvl="2"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3pPr>
            <a:lvl4pPr lvl="3"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4pPr>
            <a:lvl5pPr lvl="4"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5pPr>
            <a:lvl6pPr lvl="5"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6pPr>
            <a:lvl7pPr lvl="6"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7pPr>
            <a:lvl8pPr lvl="7"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8pPr>
            <a:lvl9pPr lvl="8" rtl="0">
              <a:lnSpc>
                <a:spcPct val="90000"/>
              </a:lnSpc>
              <a:spcBef>
                <a:spcPts val="0"/>
              </a:spcBef>
              <a:spcAft>
                <a:spcPts val="0"/>
              </a:spcAft>
              <a:buClr>
                <a:schemeClr val="lt1"/>
              </a:buClr>
              <a:buSzPts val="3200"/>
              <a:buFont typeface="Ubuntu"/>
              <a:buNone/>
              <a:defRPr sz="3200" b="1">
                <a:solidFill>
                  <a:schemeClr val="lt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1240800" y="1887579"/>
            <a:ext cx="9710400" cy="371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1pPr>
            <a:lvl2pPr marL="914400" lvl="1"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2pPr>
            <a:lvl3pPr marL="1371600" lvl="2"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3pPr>
            <a:lvl4pPr marL="1828800" lvl="3"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4pPr>
            <a:lvl5pPr marL="2286000" lvl="4"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5pPr>
            <a:lvl6pPr marL="2743200" lvl="5"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6pPr>
            <a:lvl7pPr marL="3200400" lvl="6"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7pPr>
            <a:lvl8pPr marL="3657600" lvl="7"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8pPr>
            <a:lvl9pPr marL="4114800" lvl="8" indent="-381000" rtl="0">
              <a:lnSpc>
                <a:spcPct val="115000"/>
              </a:lnSpc>
              <a:spcBef>
                <a:spcPts val="0"/>
              </a:spcBef>
              <a:spcAft>
                <a:spcPts val="0"/>
              </a:spcAft>
              <a:buClr>
                <a:schemeClr val="lt1"/>
              </a:buClr>
              <a:buSzPts val="2400"/>
              <a:buFont typeface="Ubuntu Light"/>
              <a:buChar char="▫"/>
              <a:defRPr sz="2400">
                <a:solidFill>
                  <a:schemeClr val="lt1"/>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0951201" y="5664781"/>
            <a:ext cx="620400" cy="632400"/>
          </a:xfrm>
          <a:prstGeom prst="rect">
            <a:avLst/>
          </a:prstGeom>
          <a:noFill/>
          <a:ln>
            <a:noFill/>
          </a:ln>
        </p:spPr>
        <p:txBody>
          <a:bodyPr spcFirstLastPara="1" wrap="square" lIns="0" tIns="0" rIns="0" bIns="0" anchor="b" anchorCtr="0">
            <a:noAutofit/>
          </a:bodyPr>
          <a:lstStyle>
            <a:lvl1pPr lvl="0" algn="r" rtl="0">
              <a:buNone/>
              <a:defRPr sz="2133" b="1">
                <a:solidFill>
                  <a:schemeClr val="lt1"/>
                </a:solidFill>
                <a:latin typeface="Ubuntu"/>
                <a:ea typeface="Ubuntu"/>
                <a:cs typeface="Ubuntu"/>
                <a:sym typeface="Ubuntu"/>
              </a:defRPr>
            </a:lvl1pPr>
            <a:lvl2pPr lvl="1" algn="r" rtl="0">
              <a:buNone/>
              <a:defRPr sz="2133" b="1">
                <a:solidFill>
                  <a:schemeClr val="lt1"/>
                </a:solidFill>
                <a:latin typeface="Ubuntu"/>
                <a:ea typeface="Ubuntu"/>
                <a:cs typeface="Ubuntu"/>
                <a:sym typeface="Ubuntu"/>
              </a:defRPr>
            </a:lvl2pPr>
            <a:lvl3pPr lvl="2" algn="r" rtl="0">
              <a:buNone/>
              <a:defRPr sz="2133" b="1">
                <a:solidFill>
                  <a:schemeClr val="lt1"/>
                </a:solidFill>
                <a:latin typeface="Ubuntu"/>
                <a:ea typeface="Ubuntu"/>
                <a:cs typeface="Ubuntu"/>
                <a:sym typeface="Ubuntu"/>
              </a:defRPr>
            </a:lvl3pPr>
            <a:lvl4pPr lvl="3" algn="r" rtl="0">
              <a:buNone/>
              <a:defRPr sz="2133" b="1">
                <a:solidFill>
                  <a:schemeClr val="lt1"/>
                </a:solidFill>
                <a:latin typeface="Ubuntu"/>
                <a:ea typeface="Ubuntu"/>
                <a:cs typeface="Ubuntu"/>
                <a:sym typeface="Ubuntu"/>
              </a:defRPr>
            </a:lvl4pPr>
            <a:lvl5pPr lvl="4" algn="r" rtl="0">
              <a:buNone/>
              <a:defRPr sz="2133" b="1">
                <a:solidFill>
                  <a:schemeClr val="lt1"/>
                </a:solidFill>
                <a:latin typeface="Ubuntu"/>
                <a:ea typeface="Ubuntu"/>
                <a:cs typeface="Ubuntu"/>
                <a:sym typeface="Ubuntu"/>
              </a:defRPr>
            </a:lvl5pPr>
            <a:lvl6pPr lvl="5" algn="r" rtl="0">
              <a:buNone/>
              <a:defRPr sz="2133" b="1">
                <a:solidFill>
                  <a:schemeClr val="lt1"/>
                </a:solidFill>
                <a:latin typeface="Ubuntu"/>
                <a:ea typeface="Ubuntu"/>
                <a:cs typeface="Ubuntu"/>
                <a:sym typeface="Ubuntu"/>
              </a:defRPr>
            </a:lvl6pPr>
            <a:lvl7pPr lvl="6" algn="r" rtl="0">
              <a:buNone/>
              <a:defRPr sz="2133" b="1">
                <a:solidFill>
                  <a:schemeClr val="lt1"/>
                </a:solidFill>
                <a:latin typeface="Ubuntu"/>
                <a:ea typeface="Ubuntu"/>
                <a:cs typeface="Ubuntu"/>
                <a:sym typeface="Ubuntu"/>
              </a:defRPr>
            </a:lvl7pPr>
            <a:lvl8pPr lvl="7" algn="r" rtl="0">
              <a:buNone/>
              <a:defRPr sz="2133" b="1">
                <a:solidFill>
                  <a:schemeClr val="lt1"/>
                </a:solidFill>
                <a:latin typeface="Ubuntu"/>
                <a:ea typeface="Ubuntu"/>
                <a:cs typeface="Ubuntu"/>
                <a:sym typeface="Ubuntu"/>
              </a:defRPr>
            </a:lvl8pPr>
            <a:lvl9pPr lvl="8" algn="r" rtl="0">
              <a:buNone/>
              <a:defRPr sz="2133" b="1">
                <a:solidFill>
                  <a:schemeClr val="lt1"/>
                </a:solidFill>
                <a:latin typeface="Ubuntu"/>
                <a:ea typeface="Ubuntu"/>
                <a:cs typeface="Ubuntu"/>
                <a:sym typeface="Ubuntu"/>
              </a:defRPr>
            </a:lvl9pPr>
          </a:lstStyle>
          <a:p>
            <a:fld id="{0760EA8F-21FB-4CDA-AF0D-9B71EE6ACF0D}" type="slidenum">
              <a:rPr lang="en-US" smtClean="0"/>
              <a:t>‹#›</a:t>
            </a:fld>
            <a:endParaRPr lang="en-US"/>
          </a:p>
        </p:txBody>
      </p:sp>
      <p:grpSp>
        <p:nvGrpSpPr>
          <p:cNvPr id="9" name="Google Shape;9;p1"/>
          <p:cNvGrpSpPr/>
          <p:nvPr/>
        </p:nvGrpSpPr>
        <p:grpSpPr>
          <a:xfrm>
            <a:off x="620400" y="620533"/>
            <a:ext cx="10951200" cy="5617000"/>
            <a:chOff x="465300" y="465400"/>
            <a:chExt cx="8213400" cy="4212750"/>
          </a:xfrm>
        </p:grpSpPr>
        <p:sp>
          <p:nvSpPr>
            <p:cNvPr id="10" name="Google Shape;10;p1"/>
            <p:cNvSpPr/>
            <p:nvPr/>
          </p:nvSpPr>
          <p:spPr>
            <a:xfrm rot="10800000">
              <a:off x="3221100" y="46540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sp>
          <p:nvSpPr>
            <p:cNvPr id="11" name="Google Shape;11;p1"/>
            <p:cNvSpPr/>
            <p:nvPr/>
          </p:nvSpPr>
          <p:spPr>
            <a:xfrm>
              <a:off x="465300" y="3282550"/>
              <a:ext cx="5457600" cy="1395600"/>
            </a:xfrm>
            <a:prstGeom prst="corner">
              <a:avLst>
                <a:gd name="adj1" fmla="val 1582"/>
                <a:gd name="adj2" fmla="val 15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latin typeface="Work Sans Regular"/>
                <a:ea typeface="Work Sans Regular"/>
                <a:cs typeface="Work Sans Regular"/>
                <a:sym typeface="Work Sans Regular"/>
              </a:endParaRPr>
            </a:p>
          </p:txBody>
        </p:sp>
      </p:grpSp>
    </p:spTree>
    <p:extLst>
      <p:ext uri="{BB962C8B-B14F-4D97-AF65-F5344CB8AC3E}">
        <p14:creationId xmlns:p14="http://schemas.microsoft.com/office/powerpoint/2010/main" val="2552701288"/>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467">
          <p15:clr>
            <a:srgbClr val="EA4335"/>
          </p15:clr>
        </p15:guide>
        <p15:guide id="2" orient="horz" pos="2947">
          <p15:clr>
            <a:srgbClr val="EA4335"/>
          </p15:clr>
        </p15:guide>
        <p15:guide id="3" pos="586">
          <p15:clr>
            <a:srgbClr val="EA4335"/>
          </p15:clr>
        </p15:guide>
        <p15:guide id="4" orient="horz" pos="592">
          <p15:clr>
            <a:srgbClr val="EA4335"/>
          </p15:clr>
        </p15:guide>
        <p15:guide id="5" pos="5174">
          <p15:clr>
            <a:srgbClr val="EA4335"/>
          </p15:clr>
        </p15:guide>
        <p15:guide id="6" orient="horz" pos="2648">
          <p15:clr>
            <a:srgbClr val="EA4335"/>
          </p15:clr>
        </p15:guide>
        <p15:guide id="7" orient="horz" pos="293">
          <p15:clr>
            <a:srgbClr val="EA4335"/>
          </p15:clr>
        </p15:guide>
        <p15:guide id="8" pos="2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945B-B3C4-47F4-BB0D-C7E4A9964B05}"/>
              </a:ext>
            </a:extLst>
          </p:cNvPr>
          <p:cNvSpPr>
            <a:spLocks noGrp="1"/>
          </p:cNvSpPr>
          <p:nvPr>
            <p:ph type="ctrTitle"/>
          </p:nvPr>
        </p:nvSpPr>
        <p:spPr/>
        <p:txBody>
          <a:bodyPr/>
          <a:lstStyle/>
          <a:p>
            <a:r>
              <a:rPr lang="en-US" dirty="0"/>
              <a:t>Where Should I Live? </a:t>
            </a:r>
          </a:p>
        </p:txBody>
      </p:sp>
      <p:sp>
        <p:nvSpPr>
          <p:cNvPr id="3" name="Subtitle 2">
            <a:extLst>
              <a:ext uri="{FF2B5EF4-FFF2-40B4-BE49-F238E27FC236}">
                <a16:creationId xmlns:a16="http://schemas.microsoft.com/office/drawing/2014/main" id="{9E8EEDE3-4472-4888-B6B4-77D0BD1E0E67}"/>
              </a:ext>
            </a:extLst>
          </p:cNvPr>
          <p:cNvSpPr>
            <a:spLocks noGrp="1"/>
          </p:cNvSpPr>
          <p:nvPr>
            <p:ph type="subTitle" idx="1"/>
          </p:nvPr>
        </p:nvSpPr>
        <p:spPr/>
        <p:txBody>
          <a:bodyPr/>
          <a:lstStyle/>
          <a:p>
            <a:endParaRPr lang="nb-NO" dirty="0"/>
          </a:p>
          <a:p>
            <a:endParaRPr lang="nb-NO" dirty="0"/>
          </a:p>
          <a:p>
            <a:r>
              <a:rPr lang="nb-NO" dirty="0"/>
              <a:t>Kiran Devanath, Michael Good, Rejane Beringer</a:t>
            </a:r>
            <a:endParaRPr lang="en-US" dirty="0"/>
          </a:p>
        </p:txBody>
      </p:sp>
      <p:pic>
        <p:nvPicPr>
          <p:cNvPr id="7" name="Graphic 6" descr="City with solid fill">
            <a:extLst>
              <a:ext uri="{FF2B5EF4-FFF2-40B4-BE49-F238E27FC236}">
                <a16:creationId xmlns:a16="http://schemas.microsoft.com/office/drawing/2014/main" id="{2B6C3C9B-E637-42A3-8619-B14E897A9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38800" y="3602038"/>
            <a:ext cx="914400" cy="914400"/>
          </a:xfrm>
          <a:prstGeom prst="rect">
            <a:avLst/>
          </a:prstGeom>
        </p:spPr>
      </p:pic>
    </p:spTree>
    <p:extLst>
      <p:ext uri="{BB962C8B-B14F-4D97-AF65-F5344CB8AC3E}">
        <p14:creationId xmlns:p14="http://schemas.microsoft.com/office/powerpoint/2010/main" val="428147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E57D-B667-49E7-B87D-EF0B31BAB951}"/>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671B577B-503F-498D-B2CC-122A3EF86C83}"/>
              </a:ext>
            </a:extLst>
          </p:cNvPr>
          <p:cNvSpPr>
            <a:spLocks noGrp="1"/>
          </p:cNvSpPr>
          <p:nvPr>
            <p:ph type="body" idx="1"/>
          </p:nvPr>
        </p:nvSpPr>
        <p:spPr/>
        <p:txBody>
          <a:bodyPr/>
          <a:lstStyle/>
          <a:p>
            <a:pPr marL="101598" indent="0">
              <a:buNone/>
            </a:pPr>
            <a:r>
              <a:rPr lang="en-US" dirty="0"/>
              <a:t>Data visualization is an excellent way to transform data into interactive and –easy-to-comprehend information.</a:t>
            </a:r>
          </a:p>
          <a:p>
            <a:pPr marL="101598" indent="0">
              <a:buNone/>
            </a:pPr>
            <a:endParaRPr lang="en-US" dirty="0"/>
          </a:p>
          <a:p>
            <a:pPr marL="101598" indent="0">
              <a:buNone/>
            </a:pPr>
            <a:r>
              <a:rPr lang="en-US" dirty="0"/>
              <a:t>A vast amount of data well-arranged</a:t>
            </a:r>
          </a:p>
          <a:p>
            <a:r>
              <a:rPr lang="en-US" dirty="0"/>
              <a:t>Improving communication,</a:t>
            </a:r>
          </a:p>
          <a:p>
            <a:r>
              <a:rPr lang="en-US" dirty="0"/>
              <a:t>Simplifying the task of analyzing, </a:t>
            </a:r>
          </a:p>
          <a:p>
            <a:r>
              <a:rPr lang="en-US" dirty="0"/>
              <a:t>Allowing quicker analysis .</a:t>
            </a:r>
          </a:p>
          <a:p>
            <a:endParaRPr lang="en-US" dirty="0"/>
          </a:p>
        </p:txBody>
      </p:sp>
    </p:spTree>
    <p:extLst>
      <p:ext uri="{BB962C8B-B14F-4D97-AF65-F5344CB8AC3E}">
        <p14:creationId xmlns:p14="http://schemas.microsoft.com/office/powerpoint/2010/main" val="869636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2D48-832D-49F6-AEAB-6A2F5BA130A3}"/>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F489EDF4-20BD-4E74-8F37-22B421DDEF12}"/>
              </a:ext>
            </a:extLst>
          </p:cNvPr>
          <p:cNvSpPr>
            <a:spLocks noGrp="1"/>
          </p:cNvSpPr>
          <p:nvPr>
            <p:ph type="body" idx="1"/>
          </p:nvPr>
        </p:nvSpPr>
        <p:spPr>
          <a:xfrm>
            <a:off x="1240800" y="1887578"/>
            <a:ext cx="9710400" cy="4184747"/>
          </a:xfrm>
        </p:spPr>
        <p:txBody>
          <a:bodyPr/>
          <a:lstStyle/>
          <a:p>
            <a:pPr marL="101598" indent="0">
              <a:buNone/>
            </a:pPr>
            <a:r>
              <a:rPr lang="en-US" dirty="0"/>
              <a:t>Through this project we aimed to provide visualization of the data through of interactive and responsive visuals</a:t>
            </a:r>
          </a:p>
          <a:p>
            <a:pPr lvl="1"/>
            <a:r>
              <a:rPr lang="en-US" dirty="0"/>
              <a:t>Map</a:t>
            </a:r>
          </a:p>
          <a:p>
            <a:pPr lvl="1"/>
            <a:r>
              <a:rPr lang="en-US" dirty="0"/>
              <a:t>Table </a:t>
            </a:r>
          </a:p>
          <a:p>
            <a:pPr lvl="1"/>
            <a:r>
              <a:rPr lang="en-US" dirty="0"/>
              <a:t>Plot</a:t>
            </a:r>
          </a:p>
          <a:p>
            <a:pPr lvl="1"/>
            <a:endParaRPr lang="en-US" dirty="0"/>
          </a:p>
          <a:p>
            <a:pPr marL="101598" indent="0">
              <a:buNone/>
            </a:pPr>
            <a:r>
              <a:rPr lang="en-US" dirty="0"/>
              <a:t>A Home page and two redirecting pages</a:t>
            </a:r>
          </a:p>
          <a:p>
            <a:pPr lvl="1"/>
            <a:r>
              <a:rPr lang="en-US" dirty="0"/>
              <a:t>About</a:t>
            </a:r>
          </a:p>
          <a:p>
            <a:pPr lvl="1"/>
            <a:r>
              <a:rPr lang="en-US" dirty="0"/>
              <a:t>Contact</a:t>
            </a:r>
          </a:p>
        </p:txBody>
      </p:sp>
    </p:spTree>
    <p:extLst>
      <p:ext uri="{BB962C8B-B14F-4D97-AF65-F5344CB8AC3E}">
        <p14:creationId xmlns:p14="http://schemas.microsoft.com/office/powerpoint/2010/main" val="302992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5512-591B-49DF-9121-16EB2381002A}"/>
              </a:ext>
            </a:extLst>
          </p:cNvPr>
          <p:cNvSpPr>
            <a:spLocks noGrp="1"/>
          </p:cNvSpPr>
          <p:nvPr>
            <p:ph type="title"/>
          </p:nvPr>
        </p:nvSpPr>
        <p:spPr/>
        <p:txBody>
          <a:bodyPr/>
          <a:lstStyle/>
          <a:p>
            <a:r>
              <a:rPr lang="en-US" dirty="0"/>
              <a:t>Home</a:t>
            </a:r>
          </a:p>
        </p:txBody>
      </p:sp>
      <p:pic>
        <p:nvPicPr>
          <p:cNvPr id="4" name="Picture 3">
            <a:extLst>
              <a:ext uri="{FF2B5EF4-FFF2-40B4-BE49-F238E27FC236}">
                <a16:creationId xmlns:a16="http://schemas.microsoft.com/office/drawing/2014/main" id="{1F224C01-B64A-4E93-A7F4-C139F10A9091}"/>
              </a:ext>
            </a:extLst>
          </p:cNvPr>
          <p:cNvPicPr>
            <a:picLocks noChangeAspect="1"/>
          </p:cNvPicPr>
          <p:nvPr/>
        </p:nvPicPr>
        <p:blipFill>
          <a:blip r:embed="rId2"/>
          <a:stretch>
            <a:fillRect/>
          </a:stretch>
        </p:blipFill>
        <p:spPr>
          <a:xfrm>
            <a:off x="4614887" y="900059"/>
            <a:ext cx="4919730" cy="5235435"/>
          </a:xfrm>
          <a:prstGeom prst="rect">
            <a:avLst/>
          </a:prstGeom>
        </p:spPr>
      </p:pic>
    </p:spTree>
    <p:extLst>
      <p:ext uri="{BB962C8B-B14F-4D97-AF65-F5344CB8AC3E}">
        <p14:creationId xmlns:p14="http://schemas.microsoft.com/office/powerpoint/2010/main" val="291823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420E-D921-4C66-B3E5-0D442023F67A}"/>
              </a:ext>
            </a:extLst>
          </p:cNvPr>
          <p:cNvSpPr>
            <a:spLocks noGrp="1"/>
          </p:cNvSpPr>
          <p:nvPr>
            <p:ph type="title"/>
          </p:nvPr>
        </p:nvSpPr>
        <p:spPr/>
        <p:txBody>
          <a:bodyPr/>
          <a:lstStyle/>
          <a:p>
            <a:r>
              <a:rPr lang="en-US" dirty="0"/>
              <a:t>About </a:t>
            </a:r>
          </a:p>
        </p:txBody>
      </p:sp>
      <p:pic>
        <p:nvPicPr>
          <p:cNvPr id="6" name="Picture 5" descr="Text&#10;&#10;Description automatically generated">
            <a:extLst>
              <a:ext uri="{FF2B5EF4-FFF2-40B4-BE49-F238E27FC236}">
                <a16:creationId xmlns:a16="http://schemas.microsoft.com/office/drawing/2014/main" id="{6A6C683D-73F4-4588-AE36-27ECFC9FD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820" y="1666956"/>
            <a:ext cx="8891289" cy="4157630"/>
          </a:xfrm>
          <a:prstGeom prst="rect">
            <a:avLst/>
          </a:prstGeom>
        </p:spPr>
      </p:pic>
    </p:spTree>
    <p:extLst>
      <p:ext uri="{BB962C8B-B14F-4D97-AF65-F5344CB8AC3E}">
        <p14:creationId xmlns:p14="http://schemas.microsoft.com/office/powerpoint/2010/main" val="36375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0D32-E75F-44AE-AFF3-DDB774463F2E}"/>
              </a:ext>
            </a:extLst>
          </p:cNvPr>
          <p:cNvSpPr>
            <a:spLocks noGrp="1"/>
          </p:cNvSpPr>
          <p:nvPr>
            <p:ph type="title"/>
          </p:nvPr>
        </p:nvSpPr>
        <p:spPr/>
        <p:txBody>
          <a:bodyPr/>
          <a:lstStyle/>
          <a:p>
            <a:r>
              <a:rPr lang="en-US" dirty="0"/>
              <a:t>Contact</a:t>
            </a:r>
          </a:p>
        </p:txBody>
      </p:sp>
      <p:pic>
        <p:nvPicPr>
          <p:cNvPr id="5" name="Picture 4" descr="Text&#10;&#10;Description automatically generated">
            <a:extLst>
              <a:ext uri="{FF2B5EF4-FFF2-40B4-BE49-F238E27FC236}">
                <a16:creationId xmlns:a16="http://schemas.microsoft.com/office/drawing/2014/main" id="{73CA95C6-0CFA-4CD6-B3B5-0E6AA236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905" y="1666956"/>
            <a:ext cx="8757563" cy="4074350"/>
          </a:xfrm>
          <a:prstGeom prst="rect">
            <a:avLst/>
          </a:prstGeom>
        </p:spPr>
      </p:pic>
    </p:spTree>
    <p:extLst>
      <p:ext uri="{BB962C8B-B14F-4D97-AF65-F5344CB8AC3E}">
        <p14:creationId xmlns:p14="http://schemas.microsoft.com/office/powerpoint/2010/main" val="55640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50AB-AA17-4025-AA58-EDCE383440CE}"/>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7542219A-7C01-459A-876A-385513C8016C}"/>
              </a:ext>
            </a:extLst>
          </p:cNvPr>
          <p:cNvSpPr>
            <a:spLocks noGrp="1"/>
          </p:cNvSpPr>
          <p:nvPr>
            <p:ph type="body" idx="1"/>
          </p:nvPr>
        </p:nvSpPr>
        <p:spPr>
          <a:xfrm>
            <a:off x="1240800" y="1887578"/>
            <a:ext cx="9710400" cy="4033827"/>
          </a:xfrm>
        </p:spPr>
        <p:txBody>
          <a:bodyPr/>
          <a:lstStyle/>
          <a:p>
            <a:r>
              <a:rPr lang="en-US" dirty="0"/>
              <a:t>The map displays cities that meet the given criteria. </a:t>
            </a:r>
          </a:p>
          <a:p>
            <a:r>
              <a:rPr lang="en-US" dirty="0"/>
              <a:t>The table lists all of the results and their values in each of the four filter categories. </a:t>
            </a:r>
          </a:p>
          <a:p>
            <a:r>
              <a:rPr lang="en-US" dirty="0"/>
              <a:t>The order of the cities is based off of a separate algorithm that accounts for: climate(CI), traffic(TI), and property-price-to-income-ratio(PPTIR). </a:t>
            </a:r>
          </a:p>
          <a:p>
            <a:pPr marL="101598" indent="0">
              <a:buNone/>
            </a:pPr>
            <a:r>
              <a:rPr lang="en-US" dirty="0"/>
              <a:t>			0.2 * (CI) + 0.2 * (TI) + 0.6 * (PPTIR)             </a:t>
            </a:r>
          </a:p>
          <a:p>
            <a:r>
              <a:rPr lang="en-US" dirty="0"/>
              <a:t>The chart allows the user to examine all of the cities across the four different filter categories.</a:t>
            </a:r>
          </a:p>
          <a:p>
            <a:endParaRPr lang="en-US" dirty="0"/>
          </a:p>
        </p:txBody>
      </p:sp>
    </p:spTree>
    <p:extLst>
      <p:ext uri="{BB962C8B-B14F-4D97-AF65-F5344CB8AC3E}">
        <p14:creationId xmlns:p14="http://schemas.microsoft.com/office/powerpoint/2010/main" val="334213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E4AB-F06C-4B3C-BDCB-B375A1D4644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8D8697E-B6DD-45BE-B478-A46CA56B29B5}"/>
              </a:ext>
            </a:extLst>
          </p:cNvPr>
          <p:cNvSpPr>
            <a:spLocks noGrp="1"/>
          </p:cNvSpPr>
          <p:nvPr>
            <p:ph type="body" idx="1"/>
          </p:nvPr>
        </p:nvSpPr>
        <p:spPr/>
        <p:txBody>
          <a:bodyPr/>
          <a:lstStyle/>
          <a:p>
            <a:endParaRPr lang="en-US"/>
          </a:p>
        </p:txBody>
      </p:sp>
      <p:pic>
        <p:nvPicPr>
          <p:cNvPr id="5" name="Picture 4" descr="Graphical user interface, website&#10;&#10;Description automatically generated">
            <a:extLst>
              <a:ext uri="{FF2B5EF4-FFF2-40B4-BE49-F238E27FC236}">
                <a16:creationId xmlns:a16="http://schemas.microsoft.com/office/drawing/2014/main" id="{16E1DB8F-5952-4B2E-9F6D-4B1F73FF5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526590"/>
            <a:ext cx="10896319" cy="6007375"/>
          </a:xfrm>
          <a:prstGeom prst="rect">
            <a:avLst/>
          </a:prstGeom>
        </p:spPr>
      </p:pic>
    </p:spTree>
    <p:extLst>
      <p:ext uri="{BB962C8B-B14F-4D97-AF65-F5344CB8AC3E}">
        <p14:creationId xmlns:p14="http://schemas.microsoft.com/office/powerpoint/2010/main" val="16422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89B4-4DCF-4302-B473-AE84A8CEC3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FC83E3E-AA9D-4845-9D7F-64D2C6221F2F}"/>
              </a:ext>
            </a:extLst>
          </p:cNvPr>
          <p:cNvSpPr>
            <a:spLocks noGrp="1"/>
          </p:cNvSpPr>
          <p:nvPr>
            <p:ph type="body" idx="1"/>
          </p:nvPr>
        </p:nvSpPr>
        <p:spPr/>
        <p:txBody>
          <a:bodyPr/>
          <a:lstStyle/>
          <a:p>
            <a:endParaRPr lang="en-US"/>
          </a:p>
        </p:txBody>
      </p:sp>
      <p:pic>
        <p:nvPicPr>
          <p:cNvPr id="5" name="Picture 4" descr="Map&#10;&#10;Description automatically generated">
            <a:extLst>
              <a:ext uri="{FF2B5EF4-FFF2-40B4-BE49-F238E27FC236}">
                <a16:creationId xmlns:a16="http://schemas.microsoft.com/office/drawing/2014/main" id="{A90E9C37-3628-4A40-B2CE-B60E38BDB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20" y="598974"/>
            <a:ext cx="10913360" cy="5812045"/>
          </a:xfrm>
          <a:prstGeom prst="rect">
            <a:avLst/>
          </a:prstGeom>
        </p:spPr>
      </p:pic>
    </p:spTree>
    <p:extLst>
      <p:ext uri="{BB962C8B-B14F-4D97-AF65-F5344CB8AC3E}">
        <p14:creationId xmlns:p14="http://schemas.microsoft.com/office/powerpoint/2010/main" val="268026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ED53-C9D9-4CD6-A633-03BE3253A88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2043789-46DE-488B-B02F-422D0FA5E248}"/>
              </a:ext>
            </a:extLst>
          </p:cNvPr>
          <p:cNvSpPr>
            <a:spLocks noGrp="1"/>
          </p:cNvSpPr>
          <p:nvPr>
            <p:ph type="body" idx="1"/>
          </p:nvPr>
        </p:nvSpPr>
        <p:spPr/>
        <p:txBody>
          <a:bodyPr/>
          <a:lstStyle/>
          <a:p>
            <a:endParaRPr lang="en-US" dirty="0"/>
          </a:p>
        </p:txBody>
      </p:sp>
      <p:pic>
        <p:nvPicPr>
          <p:cNvPr id="7" name="Picture 6" descr="Map&#10;&#10;Description automatically generated">
            <a:extLst>
              <a:ext uri="{FF2B5EF4-FFF2-40B4-BE49-F238E27FC236}">
                <a16:creationId xmlns:a16="http://schemas.microsoft.com/office/drawing/2014/main" id="{BE506CC7-EB68-4910-8E25-ACF172D5C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50" y="561442"/>
            <a:ext cx="10983699" cy="6019202"/>
          </a:xfrm>
          <a:prstGeom prst="rect">
            <a:avLst/>
          </a:prstGeom>
        </p:spPr>
      </p:pic>
    </p:spTree>
    <p:extLst>
      <p:ext uri="{BB962C8B-B14F-4D97-AF65-F5344CB8AC3E}">
        <p14:creationId xmlns:p14="http://schemas.microsoft.com/office/powerpoint/2010/main" val="1415835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D426-E68F-49A6-BD81-49DF909C35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EB2F11C-6EE3-43FA-AA74-9091A29E33FD}"/>
              </a:ext>
            </a:extLst>
          </p:cNvPr>
          <p:cNvSpPr>
            <a:spLocks noGrp="1"/>
          </p:cNvSpPr>
          <p:nvPr>
            <p:ph type="body" idx="1"/>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9F923F6F-B7AC-495F-B6DA-6099E2D3D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50" y="601170"/>
            <a:ext cx="10930900" cy="5990909"/>
          </a:xfrm>
          <a:prstGeom prst="rect">
            <a:avLst/>
          </a:prstGeom>
        </p:spPr>
      </p:pic>
    </p:spTree>
    <p:extLst>
      <p:ext uri="{BB962C8B-B14F-4D97-AF65-F5344CB8AC3E}">
        <p14:creationId xmlns:p14="http://schemas.microsoft.com/office/powerpoint/2010/main" val="396616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DA1C-5617-48B9-80E9-7BEB6C4FA1BA}"/>
              </a:ext>
            </a:extLst>
          </p:cNvPr>
          <p:cNvSpPr>
            <a:spLocks noGrp="1"/>
          </p:cNvSpPr>
          <p:nvPr>
            <p:ph type="title"/>
          </p:nvPr>
        </p:nvSpPr>
        <p:spPr/>
        <p:txBody>
          <a:bodyPr/>
          <a:lstStyle/>
          <a:p>
            <a:r>
              <a:rPr lang="en-US" dirty="0">
                <a:latin typeface="+mj-lt"/>
              </a:rPr>
              <a:t>Project Requirements</a:t>
            </a:r>
          </a:p>
        </p:txBody>
      </p:sp>
      <p:sp>
        <p:nvSpPr>
          <p:cNvPr id="3" name="Text Placeholder 2">
            <a:extLst>
              <a:ext uri="{FF2B5EF4-FFF2-40B4-BE49-F238E27FC236}">
                <a16:creationId xmlns:a16="http://schemas.microsoft.com/office/drawing/2014/main" id="{E925918C-F5FC-4E36-80BE-BDB08D7ED49C}"/>
              </a:ext>
            </a:extLst>
          </p:cNvPr>
          <p:cNvSpPr>
            <a:spLocks noGrp="1"/>
          </p:cNvSpPr>
          <p:nvPr>
            <p:ph type="body" idx="1"/>
          </p:nvPr>
        </p:nvSpPr>
        <p:spPr>
          <a:xfrm>
            <a:off x="1240800" y="1781047"/>
            <a:ext cx="10279456" cy="4229136"/>
          </a:xfrm>
        </p:spPr>
        <p:txBody>
          <a:bodyPr/>
          <a:lstStyle/>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visualization must include a Python Flask–powered RESTful API, HTML/CSS, JavaScript, and at least one database (SQL, MongoDB, SQLite).</a:t>
            </a:r>
          </a:p>
          <a:p>
            <a:pPr marL="0" marR="0" lvl="0" indent="0">
              <a:lnSpc>
                <a:spcPct val="115000"/>
              </a:lnSpc>
              <a:spcBef>
                <a:spcPts val="0"/>
              </a:spcBef>
              <a:spcAft>
                <a:spcPts val="0"/>
              </a:spcAft>
              <a:buNone/>
            </a:pP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project should fall into one of the below four tracks:</a:t>
            </a:r>
          </a:p>
          <a:p>
            <a:pPr marL="952485" lvl="1" indent="-342900">
              <a:buFont typeface="Wingdings" panose="05000000000000000000" pitchFamily="2" charset="2"/>
              <a:buChar char="§"/>
            </a:pPr>
            <a:r>
              <a:rPr lang="en-US" sz="1800" u="none" strike="noStrike" dirty="0">
                <a:effectLst/>
                <a:latin typeface="Arial" panose="020B0604020202020204" pitchFamily="34" charset="0"/>
                <a:ea typeface="Arial" panose="020B0604020202020204" pitchFamily="34" charset="0"/>
              </a:rPr>
              <a:t>A custom “creative” D3.js project (i.e., a nonstandard graph or chart)</a:t>
            </a:r>
          </a:p>
          <a:p>
            <a:pPr marL="952485" lvl="1" indent="-342900">
              <a:buFont typeface="Wingdings" panose="05000000000000000000" pitchFamily="2" charset="2"/>
              <a:buChar char="§"/>
            </a:pPr>
            <a:r>
              <a:rPr lang="en-US" sz="1800" u="none" strike="noStrike" dirty="0">
                <a:effectLst/>
                <a:latin typeface="Arial" panose="020B0604020202020204" pitchFamily="34" charset="0"/>
                <a:ea typeface="Arial" panose="020B0604020202020204" pitchFamily="34" charset="0"/>
              </a:rPr>
              <a:t>A combination of web scraping and Leaflet or </a:t>
            </a:r>
            <a:r>
              <a:rPr lang="en-US" sz="1800" u="none" strike="noStrike" dirty="0" err="1">
                <a:effectLst/>
                <a:latin typeface="Arial" panose="020B0604020202020204" pitchFamily="34" charset="0"/>
                <a:ea typeface="Arial" panose="020B0604020202020204" pitchFamily="34" charset="0"/>
              </a:rPr>
              <a:t>Plotly</a:t>
            </a:r>
            <a:endParaRPr lang="en-US" sz="1800" dirty="0">
              <a:latin typeface="Arial" panose="020B0604020202020204" pitchFamily="34" charset="0"/>
              <a:ea typeface="Arial" panose="020B0604020202020204" pitchFamily="34" charset="0"/>
            </a:endParaRPr>
          </a:p>
          <a:p>
            <a:pPr marL="952485" lvl="1" indent="-342900">
              <a:buFont typeface="Wingdings" panose="05000000000000000000" pitchFamily="2" charset="2"/>
              <a:buChar char="§"/>
            </a:pPr>
            <a:r>
              <a:rPr lang="en-US" sz="1800" u="none" strike="noStrike" dirty="0">
                <a:effectLst/>
                <a:latin typeface="Arial" panose="020B0604020202020204" pitchFamily="34" charset="0"/>
                <a:ea typeface="Arial" panose="020B0604020202020204" pitchFamily="34" charset="0"/>
              </a:rPr>
              <a:t>A dashboard page with multiple charts that update from the same data</a:t>
            </a:r>
          </a:p>
          <a:p>
            <a:pPr marL="952485" lvl="1" indent="-342900">
              <a:buFont typeface="Wingdings" panose="05000000000000000000" pitchFamily="2" charset="2"/>
              <a:buChar char="§"/>
            </a:pPr>
            <a:r>
              <a:rPr lang="en-US" sz="1800" u="none" strike="noStrike" dirty="0">
                <a:effectLst/>
                <a:latin typeface="Arial" panose="020B0604020202020204" pitchFamily="34" charset="0"/>
                <a:ea typeface="Arial" panose="020B0604020202020204" pitchFamily="34" charset="0"/>
              </a:rPr>
              <a:t>A “thick” server that performs multiple manipulations on data in a database prior to visualization (must be approved)</a:t>
            </a:r>
          </a:p>
          <a:p>
            <a:pPr marL="952485" lvl="1" indent="-342900">
              <a:buFont typeface="Wingdings" panose="05000000000000000000" pitchFamily="2" charset="2"/>
              <a:buChar char="§"/>
            </a:pP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project should include at least one JS library that we did not cover.</a:t>
            </a:r>
          </a:p>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project must be powered by a data set with at least 100 records.</a:t>
            </a:r>
          </a:p>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project must include some level of user-driven interaction (menus, dropdowns, textboxes).</a:t>
            </a:r>
          </a:p>
          <a:p>
            <a:pPr marL="342900" marR="0" lvl="0" indent="-342900">
              <a:lnSpc>
                <a:spcPct val="115000"/>
              </a:lnSpc>
              <a:spcBef>
                <a:spcPts val="0"/>
              </a:spcBef>
              <a:spcAft>
                <a:spcPts val="0"/>
              </a:spcAft>
              <a:buFont typeface="Wingdings" panose="05000000000000000000" pitchFamily="2" charset="2"/>
              <a:buChar char="q"/>
            </a:pPr>
            <a:r>
              <a:rPr lang="en-US" sz="1800" u="none" strike="noStrike" dirty="0">
                <a:effectLst/>
                <a:latin typeface="Arial" panose="020B0604020202020204" pitchFamily="34" charset="0"/>
                <a:ea typeface="Arial" panose="020B0604020202020204" pitchFamily="34" charset="0"/>
              </a:rPr>
              <a:t>Your final visualization should ideally include at least three views.</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629689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6B5-42D4-4068-8949-B0C8388D52AE}"/>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4867DA18-E0C7-4A35-B468-D87F85973C51}"/>
              </a:ext>
            </a:extLst>
          </p:cNvPr>
          <p:cNvSpPr>
            <a:spLocks noGrp="1"/>
          </p:cNvSpPr>
          <p:nvPr>
            <p:ph type="subTitle" idx="1"/>
          </p:nvPr>
        </p:nvSpPr>
        <p:spPr/>
        <p:txBody>
          <a:bodyPr/>
          <a:lstStyle/>
          <a:p>
            <a:pPr algn="r"/>
            <a:endParaRPr lang="en-US" dirty="0"/>
          </a:p>
          <a:p>
            <a:pPr algn="r"/>
            <a:endParaRPr lang="en-US" dirty="0"/>
          </a:p>
          <a:p>
            <a:pPr algn="r"/>
            <a:r>
              <a:rPr lang="en-US" dirty="0"/>
              <a:t>Thank You!</a:t>
            </a:r>
          </a:p>
        </p:txBody>
      </p:sp>
    </p:spTree>
    <p:extLst>
      <p:ext uri="{BB962C8B-B14F-4D97-AF65-F5344CB8AC3E}">
        <p14:creationId xmlns:p14="http://schemas.microsoft.com/office/powerpoint/2010/main" val="3319999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EB4E-6E9A-4660-82E1-7E924B3C14FA}"/>
              </a:ext>
            </a:extLst>
          </p:cNvPr>
          <p:cNvSpPr>
            <a:spLocks noGrp="1"/>
          </p:cNvSpPr>
          <p:nvPr>
            <p:ph type="title"/>
          </p:nvPr>
        </p:nvSpPr>
        <p:spPr/>
        <p:txBody>
          <a:bodyPr/>
          <a:lstStyle/>
          <a:p>
            <a:r>
              <a:rPr lang="en-US" dirty="0"/>
              <a:t>Where Should I Live? </a:t>
            </a:r>
          </a:p>
        </p:txBody>
      </p:sp>
      <p:sp>
        <p:nvSpPr>
          <p:cNvPr id="3" name="Text Placeholder 2">
            <a:extLst>
              <a:ext uri="{FF2B5EF4-FFF2-40B4-BE49-F238E27FC236}">
                <a16:creationId xmlns:a16="http://schemas.microsoft.com/office/drawing/2014/main" id="{96CFB06E-8C90-4A45-B02A-BAF4CBFEB345}"/>
              </a:ext>
            </a:extLst>
          </p:cNvPr>
          <p:cNvSpPr>
            <a:spLocks noGrp="1"/>
          </p:cNvSpPr>
          <p:nvPr>
            <p:ph type="body" idx="1"/>
          </p:nvPr>
        </p:nvSpPr>
        <p:spPr/>
        <p:txBody>
          <a:bodyPr/>
          <a:lstStyle/>
          <a:p>
            <a:pPr marL="101598" indent="0">
              <a:buNone/>
            </a:pPr>
            <a:r>
              <a:rPr lang="en-US" dirty="0"/>
              <a:t>Summary:</a:t>
            </a:r>
          </a:p>
          <a:p>
            <a:pPr marL="101598" indent="0">
              <a:buNone/>
            </a:pPr>
            <a:endParaRPr lang="en-US" dirty="0"/>
          </a:p>
          <a:p>
            <a:r>
              <a:rPr lang="en-US" dirty="0"/>
              <a:t>We will use the data to compare cities across the US with respect to cost of living, consumer prices, crime rates, education, and other factors. We will then recommend to the user the best places that they may want to consider for a future place to live based upon their input criteria weighted by cost of living in each location.</a:t>
            </a:r>
          </a:p>
          <a:p>
            <a:endParaRPr lang="en-US" dirty="0"/>
          </a:p>
        </p:txBody>
      </p:sp>
    </p:spTree>
    <p:extLst>
      <p:ext uri="{BB962C8B-B14F-4D97-AF65-F5344CB8AC3E}">
        <p14:creationId xmlns:p14="http://schemas.microsoft.com/office/powerpoint/2010/main" val="375044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4F2E-55A9-4B9F-8B55-A4FC334C5A85}"/>
              </a:ext>
            </a:extLst>
          </p:cNvPr>
          <p:cNvSpPr>
            <a:spLocks noGrp="1"/>
          </p:cNvSpPr>
          <p:nvPr>
            <p:ph type="title"/>
          </p:nvPr>
        </p:nvSpPr>
        <p:spPr/>
        <p:txBody>
          <a:bodyPr/>
          <a:lstStyle/>
          <a:p>
            <a:r>
              <a:rPr lang="en-US" dirty="0"/>
              <a:t>Where Should I Live? </a:t>
            </a:r>
          </a:p>
        </p:txBody>
      </p:sp>
      <p:sp>
        <p:nvSpPr>
          <p:cNvPr id="3" name="Text Placeholder 2">
            <a:extLst>
              <a:ext uri="{FF2B5EF4-FFF2-40B4-BE49-F238E27FC236}">
                <a16:creationId xmlns:a16="http://schemas.microsoft.com/office/drawing/2014/main" id="{40FB2910-4792-41DD-9F92-F91667BA7904}"/>
              </a:ext>
            </a:extLst>
          </p:cNvPr>
          <p:cNvSpPr>
            <a:spLocks noGrp="1"/>
          </p:cNvSpPr>
          <p:nvPr>
            <p:ph type="body" idx="1"/>
          </p:nvPr>
        </p:nvSpPr>
        <p:spPr/>
        <p:txBody>
          <a:bodyPr/>
          <a:lstStyle/>
          <a:p>
            <a:pPr marL="101598" indent="0">
              <a:buNone/>
            </a:pPr>
            <a:r>
              <a:rPr lang="en-US" dirty="0"/>
              <a:t>Summary:</a:t>
            </a:r>
          </a:p>
          <a:p>
            <a:endParaRPr lang="en-US" dirty="0"/>
          </a:p>
          <a:p>
            <a:r>
              <a:rPr lang="en-US" dirty="0"/>
              <a:t>We will use a sequential database based upon city name as the primary key. We will use a reference table which will contain the locations of each city to be placed on the map. Our flask server will communicate with the front end webpage which will take the user’s filtering preferences in order to generate the correct city names.</a:t>
            </a:r>
          </a:p>
          <a:p>
            <a:endParaRPr lang="en-US" dirty="0"/>
          </a:p>
        </p:txBody>
      </p:sp>
    </p:spTree>
    <p:extLst>
      <p:ext uri="{BB962C8B-B14F-4D97-AF65-F5344CB8AC3E}">
        <p14:creationId xmlns:p14="http://schemas.microsoft.com/office/powerpoint/2010/main" val="410563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FA45-60FE-4331-B6E3-308208A746D4}"/>
              </a:ext>
            </a:extLst>
          </p:cNvPr>
          <p:cNvSpPr>
            <a:spLocks noGrp="1"/>
          </p:cNvSpPr>
          <p:nvPr>
            <p:ph type="title"/>
          </p:nvPr>
        </p:nvSpPr>
        <p:spPr/>
        <p:txBody>
          <a:bodyPr/>
          <a:lstStyle/>
          <a:p>
            <a:r>
              <a:rPr lang="en-US" dirty="0"/>
              <a:t>Description</a:t>
            </a:r>
          </a:p>
        </p:txBody>
      </p:sp>
      <p:sp>
        <p:nvSpPr>
          <p:cNvPr id="3" name="Text Placeholder 2">
            <a:extLst>
              <a:ext uri="{FF2B5EF4-FFF2-40B4-BE49-F238E27FC236}">
                <a16:creationId xmlns:a16="http://schemas.microsoft.com/office/drawing/2014/main" id="{7F42BC81-C745-4ED9-AE60-50EC8ADD0AEC}"/>
              </a:ext>
            </a:extLst>
          </p:cNvPr>
          <p:cNvSpPr>
            <a:spLocks noGrp="1"/>
          </p:cNvSpPr>
          <p:nvPr>
            <p:ph type="body" idx="1"/>
          </p:nvPr>
        </p:nvSpPr>
        <p:spPr>
          <a:xfrm>
            <a:off x="1240800" y="1887579"/>
            <a:ext cx="9710400" cy="4104848"/>
          </a:xfrm>
        </p:spPr>
        <p:txBody>
          <a:bodyPr/>
          <a:lstStyle/>
          <a:p>
            <a:pPr marL="101598" indent="0">
              <a:buNone/>
            </a:pPr>
            <a:r>
              <a:rPr lang="en-US" dirty="0"/>
              <a:t>We have taken data from </a:t>
            </a:r>
            <a:r>
              <a:rPr lang="en-US" dirty="0" err="1"/>
              <a:t>Numbeo</a:t>
            </a:r>
            <a:r>
              <a:rPr lang="en-US" dirty="0"/>
              <a:t>, the largest "Cost of Living" database, to recommend cities for the user selects from four different options to narrow down a selection of cities:</a:t>
            </a:r>
          </a:p>
          <a:p>
            <a:r>
              <a:rPr lang="en-US" dirty="0"/>
              <a:t>Crime Index</a:t>
            </a:r>
          </a:p>
          <a:p>
            <a:r>
              <a:rPr lang="en-US" dirty="0"/>
              <a:t>Health Care Index</a:t>
            </a:r>
          </a:p>
          <a:p>
            <a:r>
              <a:rPr lang="en-US" dirty="0"/>
              <a:t>Pollution Index</a:t>
            </a:r>
          </a:p>
          <a:p>
            <a:r>
              <a:rPr lang="en-US" dirty="0"/>
              <a:t>Restaurant Price Index</a:t>
            </a:r>
          </a:p>
        </p:txBody>
      </p:sp>
    </p:spTree>
    <p:extLst>
      <p:ext uri="{BB962C8B-B14F-4D97-AF65-F5344CB8AC3E}">
        <p14:creationId xmlns:p14="http://schemas.microsoft.com/office/powerpoint/2010/main" val="280741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F88F-205A-415F-9AB2-9CC32A3A07DB}"/>
              </a:ext>
            </a:extLst>
          </p:cNvPr>
          <p:cNvSpPr>
            <a:spLocks noGrp="1"/>
          </p:cNvSpPr>
          <p:nvPr>
            <p:ph type="title"/>
          </p:nvPr>
        </p:nvSpPr>
        <p:spPr/>
        <p:txBody>
          <a:bodyPr/>
          <a:lstStyle/>
          <a:p>
            <a:r>
              <a:rPr lang="en-US" dirty="0"/>
              <a:t>Description</a:t>
            </a:r>
          </a:p>
        </p:txBody>
      </p:sp>
      <p:sp>
        <p:nvSpPr>
          <p:cNvPr id="3" name="Text Placeholder 2">
            <a:extLst>
              <a:ext uri="{FF2B5EF4-FFF2-40B4-BE49-F238E27FC236}">
                <a16:creationId xmlns:a16="http://schemas.microsoft.com/office/drawing/2014/main" id="{61550F42-8C9A-47DC-A7B7-7B458F0BF194}"/>
              </a:ext>
            </a:extLst>
          </p:cNvPr>
          <p:cNvSpPr>
            <a:spLocks noGrp="1"/>
          </p:cNvSpPr>
          <p:nvPr>
            <p:ph type="body" idx="1"/>
          </p:nvPr>
        </p:nvSpPr>
        <p:spPr>
          <a:xfrm>
            <a:off x="665825" y="1887579"/>
            <a:ext cx="10857391" cy="3717600"/>
          </a:xfrm>
        </p:spPr>
        <p:txBody>
          <a:bodyPr/>
          <a:lstStyle/>
          <a:p>
            <a:pPr marL="101598" indent="0">
              <a:buNone/>
            </a:pPr>
            <a:r>
              <a:rPr lang="en-US" dirty="0"/>
              <a:t>Other Datasets:</a:t>
            </a:r>
          </a:p>
          <a:p>
            <a:endParaRPr lang="en-US" dirty="0"/>
          </a:p>
          <a:p>
            <a:r>
              <a:rPr lang="en-US" dirty="0" err="1"/>
              <a:t>Movehub</a:t>
            </a:r>
            <a:r>
              <a:rPr lang="en-US" dirty="0"/>
              <a:t>: https://www.kaggle.com/blitzr/movehub-city-rankings?select=movehubcostofliving.csv</a:t>
            </a:r>
          </a:p>
          <a:p>
            <a:r>
              <a:rPr lang="en-US" dirty="0"/>
              <a:t>National Parks Data - https://www.latlong.net/category/national-parks-236-42.html</a:t>
            </a:r>
          </a:p>
          <a:p>
            <a:r>
              <a:rPr lang="en-US" dirty="0" err="1"/>
              <a:t>Numbeo</a:t>
            </a:r>
            <a:r>
              <a:rPr lang="en-US" dirty="0"/>
              <a:t>: https://www.numbeo.com/api/doc.jsp</a:t>
            </a:r>
          </a:p>
        </p:txBody>
      </p:sp>
    </p:spTree>
    <p:extLst>
      <p:ext uri="{BB962C8B-B14F-4D97-AF65-F5344CB8AC3E}">
        <p14:creationId xmlns:p14="http://schemas.microsoft.com/office/powerpoint/2010/main" val="401741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D13C-B206-4FFF-9766-F68F1E452D0E}"/>
              </a:ext>
            </a:extLst>
          </p:cNvPr>
          <p:cNvSpPr>
            <a:spLocks noGrp="1"/>
          </p:cNvSpPr>
          <p:nvPr>
            <p:ph type="title"/>
          </p:nvPr>
        </p:nvSpPr>
        <p:spPr/>
        <p:txBody>
          <a:bodyPr/>
          <a:lstStyle/>
          <a:p>
            <a:r>
              <a:rPr lang="en-US" sz="3200" dirty="0">
                <a:effectLst/>
                <a:latin typeface="Arial" panose="020B0604020202020204" pitchFamily="34" charset="0"/>
                <a:ea typeface="Arial" panose="020B0604020202020204" pitchFamily="34" charset="0"/>
              </a:rPr>
              <a:t>Project Proposal</a:t>
            </a:r>
            <a:endParaRPr lang="en-US" dirty="0"/>
          </a:p>
        </p:txBody>
      </p:sp>
      <p:pic>
        <p:nvPicPr>
          <p:cNvPr id="4" name="Picture 3" descr="Diagram, schematic&#10;&#10;Description automatically generated">
            <a:extLst>
              <a:ext uri="{FF2B5EF4-FFF2-40B4-BE49-F238E27FC236}">
                <a16:creationId xmlns:a16="http://schemas.microsoft.com/office/drawing/2014/main" id="{7985800C-3A1A-492E-BF91-EBE0AB3C6E40}"/>
              </a:ext>
            </a:extLst>
          </p:cNvPr>
          <p:cNvPicPr>
            <a:picLocks noChangeAspect="1"/>
          </p:cNvPicPr>
          <p:nvPr/>
        </p:nvPicPr>
        <p:blipFill rotWithShape="1">
          <a:blip r:embed="rId2">
            <a:extLst>
              <a:ext uri="{28A0092B-C50C-407E-A947-70E740481C1C}">
                <a14:useLocalDpi xmlns:a14="http://schemas.microsoft.com/office/drawing/2010/main" val="0"/>
              </a:ext>
            </a:extLst>
          </a:blip>
          <a:srcRect t="15422" r="20518" b="5872"/>
          <a:stretch/>
        </p:blipFill>
        <p:spPr>
          <a:xfrm rot="5400000">
            <a:off x="5661549" y="1562769"/>
            <a:ext cx="5025728" cy="3732462"/>
          </a:xfrm>
          <a:prstGeom prst="rect">
            <a:avLst/>
          </a:prstGeom>
        </p:spPr>
      </p:pic>
    </p:spTree>
    <p:extLst>
      <p:ext uri="{BB962C8B-B14F-4D97-AF65-F5344CB8AC3E}">
        <p14:creationId xmlns:p14="http://schemas.microsoft.com/office/powerpoint/2010/main" val="107570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78DC-EB05-45E9-BB44-ACA3AAC5D615}"/>
              </a:ext>
            </a:extLst>
          </p:cNvPr>
          <p:cNvSpPr>
            <a:spLocks noGrp="1"/>
          </p:cNvSpPr>
          <p:nvPr>
            <p:ph type="title"/>
          </p:nvPr>
        </p:nvSpPr>
        <p:spPr/>
        <p:txBody>
          <a:bodyPr/>
          <a:lstStyle/>
          <a:p>
            <a:r>
              <a:rPr lang="en-US" sz="3200" dirty="0">
                <a:effectLst/>
                <a:latin typeface="Arial" panose="020B0604020202020204" pitchFamily="34" charset="0"/>
                <a:ea typeface="Arial" panose="020B0604020202020204" pitchFamily="34" charset="0"/>
              </a:rPr>
              <a:t>Project Proposal</a:t>
            </a:r>
            <a:endParaRPr lang="en-US" dirty="0"/>
          </a:p>
        </p:txBody>
      </p:sp>
      <p:pic>
        <p:nvPicPr>
          <p:cNvPr id="4" name="Picture 3" descr="Diagram&#10;&#10;Description automatically generated">
            <a:extLst>
              <a:ext uri="{FF2B5EF4-FFF2-40B4-BE49-F238E27FC236}">
                <a16:creationId xmlns:a16="http://schemas.microsoft.com/office/drawing/2014/main" id="{2CF4CB28-5A19-431E-919B-D085BB653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674" y="1293667"/>
            <a:ext cx="4145722" cy="4382977"/>
          </a:xfrm>
          <a:prstGeom prst="rect">
            <a:avLst/>
          </a:prstGeom>
        </p:spPr>
      </p:pic>
    </p:spTree>
    <p:extLst>
      <p:ext uri="{BB962C8B-B14F-4D97-AF65-F5344CB8AC3E}">
        <p14:creationId xmlns:p14="http://schemas.microsoft.com/office/powerpoint/2010/main" val="362106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FD342AAE-BBB2-46F6-898B-6DCD11F86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1406474"/>
            <a:ext cx="6095998" cy="1533017"/>
          </a:xfrm>
          <a:prstGeom prst="rect">
            <a:avLst/>
          </a:prstGeom>
        </p:spPr>
      </p:pic>
      <p:pic>
        <p:nvPicPr>
          <p:cNvPr id="17" name="Picture 16" descr="Text&#10;&#10;Description automatically generated">
            <a:extLst>
              <a:ext uri="{FF2B5EF4-FFF2-40B4-BE49-F238E27FC236}">
                <a16:creationId xmlns:a16="http://schemas.microsoft.com/office/drawing/2014/main" id="{4E3C01B3-8291-40FD-B52A-B0AC7D04F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1" y="3999736"/>
            <a:ext cx="6095998" cy="1451790"/>
          </a:xfrm>
          <a:prstGeom prst="rect">
            <a:avLst/>
          </a:prstGeom>
        </p:spPr>
      </p:pic>
    </p:spTree>
    <p:extLst>
      <p:ext uri="{BB962C8B-B14F-4D97-AF65-F5344CB8AC3E}">
        <p14:creationId xmlns:p14="http://schemas.microsoft.com/office/powerpoint/2010/main" val="3480421063"/>
      </p:ext>
    </p:extLst>
  </p:cSld>
  <p:clrMapOvr>
    <a:masterClrMapping/>
  </p:clrMapOvr>
</p:sld>
</file>

<file path=ppt/theme/theme1.xml><?xml version="1.0" encoding="utf-8"?>
<a:theme xmlns:a="http://schemas.openxmlformats.org/drawingml/2006/main" name="Isidore template">
  <a:themeElements>
    <a:clrScheme name="Custom 347">
      <a:dk1>
        <a:srgbClr val="0D0335"/>
      </a:dk1>
      <a:lt1>
        <a:srgbClr val="FFFFFF"/>
      </a:lt1>
      <a:dk2>
        <a:srgbClr val="573F68"/>
      </a:dk2>
      <a:lt2>
        <a:srgbClr val="E9DDEC"/>
      </a:lt2>
      <a:accent1>
        <a:srgbClr val="E9204E"/>
      </a:accent1>
      <a:accent2>
        <a:srgbClr val="ED4636"/>
      </a:accent2>
      <a:accent3>
        <a:srgbClr val="FCB42E"/>
      </a:accent3>
      <a:accent4>
        <a:srgbClr val="94C486"/>
      </a:accent4>
      <a:accent5>
        <a:srgbClr val="39B8E3"/>
      </a:accent5>
      <a:accent6>
        <a:srgbClr val="412D8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Isidore · SlidesCarnival</Template>
  <TotalTime>355</TotalTime>
  <Words>593</Words>
  <Application>Microsoft Office PowerPoint</Application>
  <PresentationFormat>Widescreen</PresentationFormat>
  <Paragraphs>68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Ubuntu</vt:lpstr>
      <vt:lpstr>Ubuntu Light</vt:lpstr>
      <vt:lpstr>Wingdings</vt:lpstr>
      <vt:lpstr>Work Sans Regular</vt:lpstr>
      <vt:lpstr>Isidore template</vt:lpstr>
      <vt:lpstr>Where Should I Live? </vt:lpstr>
      <vt:lpstr>Project Requirements</vt:lpstr>
      <vt:lpstr>Where Should I Live? </vt:lpstr>
      <vt:lpstr>Where Should I Live? </vt:lpstr>
      <vt:lpstr>Description</vt:lpstr>
      <vt:lpstr>Description</vt:lpstr>
      <vt:lpstr>Project Proposal</vt:lpstr>
      <vt:lpstr>Project Proposal</vt:lpstr>
      <vt:lpstr>PowerPoint Presentation</vt:lpstr>
      <vt:lpstr>Visualization</vt:lpstr>
      <vt:lpstr>Visualization</vt:lpstr>
      <vt:lpstr>Home</vt:lpstr>
      <vt:lpstr>About </vt:lpstr>
      <vt:lpstr>Contact</vt:lpstr>
      <vt:lpstr>Visualization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Rejane Beringer</dc:creator>
  <cp:lastModifiedBy>Rejane Beringer</cp:lastModifiedBy>
  <cp:revision>19</cp:revision>
  <dcterms:created xsi:type="dcterms:W3CDTF">2021-02-06T20:18:40Z</dcterms:created>
  <dcterms:modified xsi:type="dcterms:W3CDTF">2021-02-07T02:13:47Z</dcterms:modified>
</cp:coreProperties>
</file>